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09B6DA-DEBB-45AA-BB04-80527576E9FC}" v="1339" dt="2022-09-12T09:14:07.7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192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446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842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18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39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08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98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8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09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81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57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A8E5F-40E5-4553-9F3C-699F1A5B8145}" type="datetimeFigureOut">
              <a:rPr lang="de-DE" smtClean="0"/>
              <a:t>12.09.2022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93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lle su un tavolo da biliardo">
            <a:extLst>
              <a:ext uri="{FF2B5EF4-FFF2-40B4-BE49-F238E27FC236}">
                <a16:creationId xmlns:a16="http://schemas.microsoft.com/office/drawing/2014/main" id="{A9830D36-D2AE-49D2-C91D-2AB812A0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2857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 dirty="0"/>
              <a:t> BILIARDO</a:t>
            </a:r>
            <a:br>
              <a:rPr lang="en-US" sz="8000" dirty="0">
                <a:cs typeface="Calibri Light"/>
              </a:rPr>
            </a:br>
            <a:br>
              <a:rPr lang="en-US" dirty="0"/>
            </a:br>
            <a:r>
              <a:rPr lang="en-US" sz="2000" dirty="0">
                <a:cs typeface="Calibri Light"/>
              </a:rPr>
              <a:t>     Capitani Marco &amp; Costantini Samuele </a:t>
            </a:r>
            <a:endParaRPr lang="en-US" sz="8000" dirty="0">
              <a:cs typeface="Calibri Ligh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2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E34E370-8E05-1FF6-36D7-068245039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6393" y="504381"/>
            <a:ext cx="4736095" cy="4505610"/>
          </a:xfrm>
        </p:spPr>
        <p:txBody>
          <a:bodyPr anchor="b">
            <a:normAutofit/>
          </a:bodyPr>
          <a:lstStyle/>
          <a:p>
            <a:pPr algn="l"/>
            <a:r>
              <a:rPr lang="it-IT" sz="2400" b="1" dirty="0">
                <a:cs typeface="Calibri Light"/>
              </a:rPr>
              <a:t>Un simulatore di biliardo semplice e divertente grazie anche alla classica grafica 2D e la vista dall'alto.</a:t>
            </a:r>
            <a:br>
              <a:rPr lang="it-IT" sz="2400" dirty="0">
                <a:cs typeface="Calibri Light"/>
              </a:rPr>
            </a:br>
            <a:br>
              <a:rPr lang="it-IT" sz="2400" dirty="0">
                <a:cs typeface="Calibri Light"/>
              </a:rPr>
            </a:br>
            <a:endParaRPr lang="it-IT" sz="2400" dirty="0">
              <a:cs typeface="Calibri Light"/>
            </a:endParaRP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EE2C0509-6ECD-85AA-A153-727F76DDAB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78" r="20649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44579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A4E8175-6CCA-E39C-BCC9-DEA93F15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it-IT" sz="4000" b="1" dirty="0">
                <a:cs typeface="Calibri Light"/>
              </a:rPr>
              <a:t>        Menù</a:t>
            </a:r>
            <a:endParaRPr lang="it-IT" sz="4000" b="1" dirty="0"/>
          </a:p>
        </p:txBody>
      </p:sp>
      <p:sp>
        <p:nvSpPr>
          <p:cNvPr id="15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709E42D-3C0E-5C8A-D55F-9ED7E0847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2359152"/>
            <a:ext cx="3410712" cy="34250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cs typeface="Calibri"/>
              </a:rPr>
              <a:t>Esplora</a:t>
            </a:r>
            <a:r>
              <a:rPr lang="en-US" sz="2000" dirty="0">
                <a:cs typeface="Calibri"/>
              </a:rPr>
              <a:t> le </a:t>
            </a:r>
            <a:r>
              <a:rPr lang="en-US" sz="2000" dirty="0" err="1">
                <a:cs typeface="Calibri"/>
              </a:rPr>
              <a:t>numerose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modalità</a:t>
            </a:r>
            <a:r>
              <a:rPr lang="en-US" sz="2000" dirty="0">
                <a:cs typeface="Calibri"/>
              </a:rPr>
              <a:t> di </a:t>
            </a:r>
            <a:r>
              <a:rPr lang="en-US" sz="2000" dirty="0" err="1">
                <a:cs typeface="Calibri"/>
              </a:rPr>
              <a:t>gioco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disponibili</a:t>
            </a:r>
            <a:r>
              <a:rPr lang="en-US" sz="2000" dirty="0">
                <a:cs typeface="Calibri"/>
              </a:rPr>
              <a:t>:</a:t>
            </a:r>
            <a:endParaRPr lang="it-IT"/>
          </a:p>
          <a:p>
            <a:r>
              <a:rPr lang="en-US" sz="1800" dirty="0" err="1">
                <a:cs typeface="Calibri"/>
              </a:rPr>
              <a:t>Giocatore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Singolo</a:t>
            </a:r>
            <a:r>
              <a:rPr lang="en-US" sz="1800" dirty="0">
                <a:cs typeface="Calibri"/>
              </a:rPr>
              <a:t>, per </a:t>
            </a:r>
            <a:r>
              <a:rPr lang="en-US" sz="1800" dirty="0" err="1">
                <a:cs typeface="Calibri"/>
              </a:rPr>
              <a:t>affrontare</a:t>
            </a:r>
            <a:r>
              <a:rPr lang="en-US" sz="1800" dirty="0">
                <a:cs typeface="Calibri"/>
              </a:rPr>
              <a:t> il computer e </a:t>
            </a:r>
            <a:r>
              <a:rPr lang="en-US" sz="1800" dirty="0" err="1">
                <a:cs typeface="Calibri"/>
              </a:rPr>
              <a:t>migliorare</a:t>
            </a:r>
            <a:r>
              <a:rPr lang="en-US" sz="1800" dirty="0">
                <a:cs typeface="Calibri"/>
              </a:rPr>
              <a:t> la </a:t>
            </a:r>
            <a:r>
              <a:rPr lang="en-US" sz="1800" dirty="0" err="1">
                <a:cs typeface="Calibri"/>
              </a:rPr>
              <a:t>tua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strategia</a:t>
            </a:r>
            <a:endParaRPr lang="en-US" sz="1800" dirty="0">
              <a:cs typeface="Calibri"/>
            </a:endParaRPr>
          </a:p>
          <a:p>
            <a:r>
              <a:rPr lang="en-US" sz="1800" dirty="0">
                <a:cs typeface="Calibri"/>
              </a:rPr>
              <a:t>Due </a:t>
            </a:r>
            <a:r>
              <a:rPr lang="en-US" sz="1800" dirty="0" err="1">
                <a:cs typeface="Calibri"/>
              </a:rPr>
              <a:t>giocatori</a:t>
            </a:r>
            <a:r>
              <a:rPr lang="en-US" sz="1800" dirty="0">
                <a:cs typeface="Calibri"/>
              </a:rPr>
              <a:t>, per </a:t>
            </a:r>
            <a:r>
              <a:rPr lang="en-US" sz="1800" dirty="0" err="1">
                <a:cs typeface="Calibri"/>
              </a:rPr>
              <a:t>sfidare</a:t>
            </a:r>
            <a:r>
              <a:rPr lang="en-US" sz="1800" dirty="0">
                <a:cs typeface="Calibri"/>
              </a:rPr>
              <a:t> I </a:t>
            </a:r>
            <a:r>
              <a:rPr lang="en-US" sz="1800" dirty="0" err="1">
                <a:cs typeface="Calibri"/>
              </a:rPr>
              <a:t>tuoi</a:t>
            </a:r>
            <a:r>
              <a:rPr lang="en-US" sz="1800" dirty="0">
                <a:cs typeface="Calibri"/>
              </a:rPr>
              <a:t> amici e </a:t>
            </a:r>
            <a:r>
              <a:rPr lang="en-US" sz="1800" dirty="0" err="1">
                <a:cs typeface="Calibri"/>
              </a:rPr>
              <a:t>dimostrare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loro</a:t>
            </a:r>
            <a:r>
              <a:rPr lang="en-US" sz="1800" dirty="0">
                <a:cs typeface="Calibri"/>
              </a:rPr>
              <a:t> chi è il </a:t>
            </a:r>
            <a:r>
              <a:rPr lang="en-US" sz="1800" dirty="0" err="1">
                <a:cs typeface="Calibri"/>
              </a:rPr>
              <a:t>migliore</a:t>
            </a:r>
            <a:endParaRPr lang="en-US" sz="1800" dirty="0">
              <a:cs typeface="Calibri"/>
            </a:endParaRPr>
          </a:p>
          <a:p>
            <a:r>
              <a:rPr lang="en-US" sz="1800" dirty="0" err="1">
                <a:cs typeface="Calibri"/>
              </a:rPr>
              <a:t>Allenamento</a:t>
            </a:r>
            <a:r>
              <a:rPr lang="en-US" sz="1800" dirty="0">
                <a:cs typeface="Calibri"/>
              </a:rPr>
              <a:t>, per </a:t>
            </a:r>
            <a:r>
              <a:rPr lang="en-US" sz="1800" dirty="0" err="1">
                <a:cs typeface="Calibri"/>
              </a:rPr>
              <a:t>giocare</a:t>
            </a:r>
            <a:r>
              <a:rPr lang="en-US" sz="1800" dirty="0">
                <a:cs typeface="Calibri"/>
              </a:rPr>
              <a:t> da solo e </a:t>
            </a:r>
            <a:r>
              <a:rPr lang="en-US" sz="1800" dirty="0" err="1">
                <a:cs typeface="Calibri"/>
              </a:rPr>
              <a:t>rilassarti</a:t>
            </a:r>
            <a:r>
              <a:rPr lang="en-US" sz="1800" dirty="0">
                <a:cs typeface="Calibri"/>
              </a:rPr>
              <a:t> senza il </a:t>
            </a:r>
            <a:r>
              <a:rPr lang="en-US" sz="1800" dirty="0" err="1">
                <a:cs typeface="Calibri"/>
              </a:rPr>
              <a:t>brivido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della</a:t>
            </a:r>
            <a:r>
              <a:rPr lang="en-US" sz="1800" dirty="0">
                <a:cs typeface="Calibri"/>
              </a:rPr>
              <a:t> </a:t>
            </a:r>
            <a:r>
              <a:rPr lang="en-US" sz="1800" dirty="0" err="1">
                <a:cs typeface="Calibri"/>
              </a:rPr>
              <a:t>sfida</a:t>
            </a:r>
            <a:endParaRPr lang="en-US" sz="1800">
              <a:cs typeface="Calibri"/>
            </a:endParaRPr>
          </a:p>
          <a:p>
            <a:endParaRPr lang="en-US" sz="2000" dirty="0">
              <a:cs typeface="Calibri"/>
            </a:endParaRPr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EEA41BE3-960E-10A7-8E3F-95C65322F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26" r="4614" b="-3"/>
          <a:stretch/>
        </p:blipFill>
        <p:spPr>
          <a:xfrm>
            <a:off x="5124450" y="634382"/>
            <a:ext cx="6657213" cy="549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70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C32E42-18A5-2367-653A-33711D952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9314" y="1396289"/>
            <a:ext cx="4375586" cy="1325563"/>
          </a:xfrm>
        </p:spPr>
        <p:txBody>
          <a:bodyPr>
            <a:normAutofit/>
          </a:bodyPr>
          <a:lstStyle/>
          <a:p>
            <a:r>
              <a:rPr lang="it-IT" dirty="0">
                <a:cs typeface="Calibri Light"/>
              </a:rPr>
              <a:t>Ampia Scelta</a:t>
            </a:r>
          </a:p>
        </p:txBody>
      </p:sp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0ED52484-C939-4951-85D6-79046BBC6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67397" cy="3481744"/>
          </a:xfrm>
          <a:custGeom>
            <a:avLst/>
            <a:gdLst>
              <a:gd name="connsiteX0" fmla="*/ 0 w 4067397"/>
              <a:gd name="connsiteY0" fmla="*/ 0 h 3481744"/>
              <a:gd name="connsiteX1" fmla="*/ 3741230 w 4067397"/>
              <a:gd name="connsiteY1" fmla="*/ 0 h 3481744"/>
              <a:gd name="connsiteX2" fmla="*/ 3789282 w 4067397"/>
              <a:gd name="connsiteY2" fmla="*/ 79096 h 3481744"/>
              <a:gd name="connsiteX3" fmla="*/ 4067397 w 4067397"/>
              <a:gd name="connsiteY3" fmla="*/ 1177456 h 3481744"/>
              <a:gd name="connsiteX4" fmla="*/ 1763109 w 4067397"/>
              <a:gd name="connsiteY4" fmla="*/ 3481744 h 3481744"/>
              <a:gd name="connsiteX5" fmla="*/ 133731 w 4067397"/>
              <a:gd name="connsiteY5" fmla="*/ 2806834 h 3481744"/>
              <a:gd name="connsiteX6" fmla="*/ 0 w 4067397"/>
              <a:gd name="connsiteY6" fmla="*/ 2659692 h 3481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67397" h="3481744">
                <a:moveTo>
                  <a:pt x="0" y="0"/>
                </a:moveTo>
                <a:lnTo>
                  <a:pt x="3741230" y="0"/>
                </a:lnTo>
                <a:lnTo>
                  <a:pt x="3789282" y="79096"/>
                </a:lnTo>
                <a:cubicBezTo>
                  <a:pt x="3966649" y="405598"/>
                  <a:pt x="4067397" y="779761"/>
                  <a:pt x="4067397" y="1177456"/>
                </a:cubicBezTo>
                <a:cubicBezTo>
                  <a:pt x="4067397" y="2450079"/>
                  <a:pt x="3035732" y="3481744"/>
                  <a:pt x="1763109" y="3481744"/>
                </a:cubicBezTo>
                <a:cubicBezTo>
                  <a:pt x="1126798" y="3481744"/>
                  <a:pt x="550726" y="3223828"/>
                  <a:pt x="133731" y="2806834"/>
                </a:cubicBezTo>
                <a:lnTo>
                  <a:pt x="0" y="2659692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9">
            <a:extLst>
              <a:ext uri="{FF2B5EF4-FFF2-40B4-BE49-F238E27FC236}">
                <a16:creationId xmlns:a16="http://schemas.microsoft.com/office/drawing/2014/main" id="{123AC743-1CAC-4594-8F81-8E5C1E45B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5804" y="452999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164A2A1-1A97-4152-0283-177CF0D71A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18" r="19635" b="5"/>
          <a:stretch/>
        </p:blipFill>
        <p:spPr>
          <a:xfrm>
            <a:off x="4700396" y="617591"/>
            <a:ext cx="1691640" cy="1691640"/>
          </a:xfrm>
          <a:custGeom>
            <a:avLst/>
            <a:gdLst/>
            <a:ahLst/>
            <a:cxnLst/>
            <a:rect l="l" t="t" r="r" b="b"/>
            <a:pathLst>
              <a:path w="1645920" h="1645920">
                <a:moveTo>
                  <a:pt x="822960" y="0"/>
                </a:moveTo>
                <a:cubicBezTo>
                  <a:pt x="1277468" y="0"/>
                  <a:pt x="1645920" y="368452"/>
                  <a:pt x="1645920" y="822960"/>
                </a:cubicBezTo>
                <a:cubicBezTo>
                  <a:pt x="1645920" y="1277468"/>
                  <a:pt x="1277468" y="1645920"/>
                  <a:pt x="822960" y="1645920"/>
                </a:cubicBezTo>
                <a:cubicBezTo>
                  <a:pt x="368452" y="1645920"/>
                  <a:pt x="0" y="1277468"/>
                  <a:pt x="0" y="822960"/>
                </a:cubicBezTo>
                <a:cubicBezTo>
                  <a:pt x="0" y="368452"/>
                  <a:pt x="368452" y="0"/>
                  <a:pt x="822960" y="0"/>
                </a:cubicBezTo>
                <a:close/>
              </a:path>
            </a:pathLst>
          </a:custGeom>
        </p:spPr>
      </p:pic>
      <p:sp>
        <p:nvSpPr>
          <p:cNvPr id="17" name="Freeform: Shape 21">
            <a:extLst>
              <a:ext uri="{FF2B5EF4-FFF2-40B4-BE49-F238E27FC236}">
                <a16:creationId xmlns:a16="http://schemas.microsoft.com/office/drawing/2014/main" id="{3DF8EA8C-4EAB-49EE-BBAB-78BE910D2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041056"/>
            <a:ext cx="3216344" cy="2816945"/>
          </a:xfrm>
          <a:custGeom>
            <a:avLst/>
            <a:gdLst>
              <a:gd name="connsiteX0" fmla="*/ 1360112 w 3216344"/>
              <a:gd name="connsiteY0" fmla="*/ 0 h 2816945"/>
              <a:gd name="connsiteX1" fmla="*/ 3216344 w 3216344"/>
              <a:gd name="connsiteY1" fmla="*/ 1856232 h 2816945"/>
              <a:gd name="connsiteX2" fmla="*/ 2992307 w 3216344"/>
              <a:gd name="connsiteY2" fmla="*/ 2741023 h 2816945"/>
              <a:gd name="connsiteX3" fmla="*/ 2946183 w 3216344"/>
              <a:gd name="connsiteY3" fmla="*/ 2816945 h 2816945"/>
              <a:gd name="connsiteX4" fmla="*/ 0 w 3216344"/>
              <a:gd name="connsiteY4" fmla="*/ 2816945 h 2816945"/>
              <a:gd name="connsiteX5" fmla="*/ 0 w 3216344"/>
              <a:gd name="connsiteY5" fmla="*/ 596005 h 2816945"/>
              <a:gd name="connsiteX6" fmla="*/ 47558 w 3216344"/>
              <a:gd name="connsiteY6" fmla="*/ 543678 h 2816945"/>
              <a:gd name="connsiteX7" fmla="*/ 1360112 w 3216344"/>
              <a:gd name="connsiteY7" fmla="*/ 0 h 281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16344" h="2816945">
                <a:moveTo>
                  <a:pt x="1360112" y="0"/>
                </a:moveTo>
                <a:cubicBezTo>
                  <a:pt x="2385281" y="0"/>
                  <a:pt x="3216344" y="831063"/>
                  <a:pt x="3216344" y="1856232"/>
                </a:cubicBezTo>
                <a:cubicBezTo>
                  <a:pt x="3216344" y="2176598"/>
                  <a:pt x="3135186" y="2478007"/>
                  <a:pt x="2992307" y="2741023"/>
                </a:cubicBezTo>
                <a:lnTo>
                  <a:pt x="2946183" y="2816945"/>
                </a:lnTo>
                <a:lnTo>
                  <a:pt x="0" y="2816945"/>
                </a:lnTo>
                <a:lnTo>
                  <a:pt x="0" y="596005"/>
                </a:lnTo>
                <a:lnTo>
                  <a:pt x="47558" y="543678"/>
                </a:lnTo>
                <a:cubicBezTo>
                  <a:pt x="383470" y="207766"/>
                  <a:pt x="847528" y="0"/>
                  <a:pt x="1360112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23">
            <a:extLst>
              <a:ext uri="{FF2B5EF4-FFF2-40B4-BE49-F238E27FC236}">
                <a16:creationId xmlns:a16="http://schemas.microsoft.com/office/drawing/2014/main" id="{9973AF05-1CBD-4B57-BB0F-EAEF9F8FB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0935" y="2871982"/>
            <a:ext cx="2834640" cy="28346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magine 5">
            <a:extLst>
              <a:ext uri="{FF2B5EF4-FFF2-40B4-BE49-F238E27FC236}">
                <a16:creationId xmlns:a16="http://schemas.microsoft.com/office/drawing/2014/main" id="{7A0D4AC7-434D-BC42-FC1C-81A65932AB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22" r="18431" b="5"/>
          <a:stretch/>
        </p:blipFill>
        <p:spPr>
          <a:xfrm>
            <a:off x="3545527" y="3036574"/>
            <a:ext cx="2505456" cy="2505456"/>
          </a:xfrm>
          <a:custGeom>
            <a:avLst/>
            <a:gdLst/>
            <a:ahLst/>
            <a:cxnLst/>
            <a:rect l="l" t="t" r="r" b="b"/>
            <a:pathLst>
              <a:path w="2505456" h="2505456">
                <a:moveTo>
                  <a:pt x="1252728" y="0"/>
                </a:moveTo>
                <a:cubicBezTo>
                  <a:pt x="1944591" y="0"/>
                  <a:pt x="2505456" y="560865"/>
                  <a:pt x="2505456" y="1252728"/>
                </a:cubicBezTo>
                <a:cubicBezTo>
                  <a:pt x="2505456" y="1944591"/>
                  <a:pt x="1944591" y="2505456"/>
                  <a:pt x="1252728" y="2505456"/>
                </a:cubicBezTo>
                <a:cubicBezTo>
                  <a:pt x="560865" y="2505456"/>
                  <a:pt x="0" y="1944591"/>
                  <a:pt x="0" y="1252728"/>
                </a:cubicBezTo>
                <a:cubicBezTo>
                  <a:pt x="0" y="560865"/>
                  <a:pt x="560865" y="0"/>
                  <a:pt x="1252728" y="0"/>
                </a:cubicBezTo>
                <a:close/>
              </a:path>
            </a:pathLst>
          </a:custGeom>
        </p:spPr>
      </p:pic>
      <p:pic>
        <p:nvPicPr>
          <p:cNvPr id="4" name="Immagine 4" descr="Immagine che contiene bisca, stanza&#10;&#10;Descrizione generata automaticamente">
            <a:extLst>
              <a:ext uri="{FF2B5EF4-FFF2-40B4-BE49-F238E27FC236}">
                <a16:creationId xmlns:a16="http://schemas.microsoft.com/office/drawing/2014/main" id="{7057E7EC-2470-CD9E-CDD9-892053744C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493" r="17448" b="-2"/>
          <a:stretch/>
        </p:blipFill>
        <p:spPr>
          <a:xfrm>
            <a:off x="20" y="10"/>
            <a:ext cx="3904480" cy="3318836"/>
          </a:xfrm>
          <a:custGeom>
            <a:avLst/>
            <a:gdLst/>
            <a:ahLst/>
            <a:cxnLst/>
            <a:rect l="l" t="t" r="r" b="b"/>
            <a:pathLst>
              <a:path w="3904500" h="3318846">
                <a:moveTo>
                  <a:pt x="0" y="0"/>
                </a:moveTo>
                <a:lnTo>
                  <a:pt x="3550823" y="0"/>
                </a:lnTo>
                <a:lnTo>
                  <a:pt x="3646046" y="156742"/>
                </a:lnTo>
                <a:cubicBezTo>
                  <a:pt x="3810874" y="460163"/>
                  <a:pt x="3904500" y="807876"/>
                  <a:pt x="3904500" y="1177456"/>
                </a:cubicBezTo>
                <a:cubicBezTo>
                  <a:pt x="3904500" y="2360113"/>
                  <a:pt x="2945767" y="3318846"/>
                  <a:pt x="1763110" y="3318846"/>
                </a:cubicBezTo>
                <a:cubicBezTo>
                  <a:pt x="1097866" y="3318846"/>
                  <a:pt x="503472" y="3015497"/>
                  <a:pt x="110709" y="2539579"/>
                </a:cubicBezTo>
                <a:lnTo>
                  <a:pt x="0" y="2391530"/>
                </a:lnTo>
                <a:close/>
              </a:path>
            </a:pathLst>
          </a:custGeom>
        </p:spPr>
      </p:pic>
      <p:pic>
        <p:nvPicPr>
          <p:cNvPr id="7" name="Immagine 8" descr="Immagine che contiene dilegno&#10;&#10;Descrizione generata automaticamente">
            <a:extLst>
              <a:ext uri="{FF2B5EF4-FFF2-40B4-BE49-F238E27FC236}">
                <a16:creationId xmlns:a16="http://schemas.microsoft.com/office/drawing/2014/main" id="{E60CFAFB-82A7-0836-ECDB-73B41815B5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083" r="12247" b="-3"/>
          <a:stretch/>
        </p:blipFill>
        <p:spPr>
          <a:xfrm>
            <a:off x="1" y="4207014"/>
            <a:ext cx="3050387" cy="2654675"/>
          </a:xfrm>
          <a:custGeom>
            <a:avLst/>
            <a:gdLst/>
            <a:ahLst/>
            <a:cxnLst/>
            <a:rect l="l" t="t" r="r" b="b"/>
            <a:pathLst>
              <a:path w="3050387" h="2654675">
                <a:moveTo>
                  <a:pt x="1360112" y="0"/>
                </a:moveTo>
                <a:cubicBezTo>
                  <a:pt x="2293625" y="0"/>
                  <a:pt x="3050387" y="756762"/>
                  <a:pt x="3050387" y="1690275"/>
                </a:cubicBezTo>
                <a:cubicBezTo>
                  <a:pt x="3050387" y="2040343"/>
                  <a:pt x="2943967" y="2365554"/>
                  <a:pt x="2761715" y="2635324"/>
                </a:cubicBezTo>
                <a:lnTo>
                  <a:pt x="2747244" y="2654675"/>
                </a:lnTo>
                <a:lnTo>
                  <a:pt x="0" y="2654675"/>
                </a:lnTo>
                <a:lnTo>
                  <a:pt x="0" y="689742"/>
                </a:lnTo>
                <a:lnTo>
                  <a:pt x="55814" y="615103"/>
                </a:lnTo>
                <a:cubicBezTo>
                  <a:pt x="365835" y="239445"/>
                  <a:pt x="835011" y="0"/>
                  <a:pt x="1360112" y="0"/>
                </a:cubicBezTo>
                <a:close/>
              </a:path>
            </a:pathLst>
          </a:cu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EE28BE-5CE1-EA6A-43A4-4B13A2333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9313" y="2871982"/>
            <a:ext cx="4375579" cy="310019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1800">
              <a:cs typeface="Calibri"/>
            </a:endParaRPr>
          </a:p>
          <a:p>
            <a:pPr marL="0" indent="0">
              <a:buNone/>
            </a:pPr>
            <a:r>
              <a:rPr lang="en-US" sz="2000" dirty="0" err="1">
                <a:cs typeface="Calibri"/>
              </a:rPr>
              <a:t>Scegli</a:t>
            </a:r>
            <a:r>
              <a:rPr lang="en-US" sz="2000" dirty="0">
                <a:cs typeface="Calibri"/>
              </a:rPr>
              <a:t> di </a:t>
            </a:r>
            <a:r>
              <a:rPr lang="en-US" sz="2000" dirty="0" err="1">
                <a:cs typeface="Calibri"/>
              </a:rPr>
              <a:t>giocare</a:t>
            </a:r>
            <a:r>
              <a:rPr lang="en-US" sz="2000" dirty="0">
                <a:cs typeface="Calibri"/>
              </a:rPr>
              <a:t> in un campo sempre nuovo </a:t>
            </a:r>
            <a:r>
              <a:rPr lang="en-US" sz="2000" dirty="0" err="1">
                <a:cs typeface="Calibri"/>
              </a:rPr>
              <a:t>grazie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all'ampia</a:t>
            </a:r>
            <a:r>
              <a:rPr lang="en-US" sz="2000" dirty="0">
                <a:cs typeface="Calibri"/>
              </a:rPr>
              <a:t>  </a:t>
            </a:r>
            <a:r>
              <a:rPr lang="en-US" sz="2000" dirty="0" err="1">
                <a:cs typeface="Calibri"/>
              </a:rPr>
              <a:t>disponibilità</a:t>
            </a:r>
            <a:r>
              <a:rPr lang="en-US" sz="2000" dirty="0">
                <a:cs typeface="Calibri"/>
              </a:rPr>
              <a:t> di </a:t>
            </a:r>
            <a:r>
              <a:rPr lang="en-US" sz="2000" dirty="0" err="1">
                <a:cs typeface="Calibri"/>
              </a:rPr>
              <a:t>personalizzazione</a:t>
            </a:r>
            <a:r>
              <a:rPr lang="en-US" sz="2000" dirty="0">
                <a:cs typeface="Calibri"/>
              </a:rPr>
              <a:t>.</a:t>
            </a:r>
          </a:p>
          <a:p>
            <a:pPr marL="0" indent="0">
              <a:buNone/>
            </a:pPr>
            <a:endParaRPr lang="en-US" sz="2000" dirty="0">
              <a:cs typeface="Calibri"/>
            </a:endParaRPr>
          </a:p>
          <a:p>
            <a:pPr marL="0" indent="0">
              <a:buNone/>
            </a:pPr>
            <a:r>
              <a:rPr lang="en-US" sz="2000" dirty="0" err="1">
                <a:cs typeface="Calibri"/>
              </a:rPr>
              <a:t>Potrai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infatti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selezionare</a:t>
            </a:r>
            <a:r>
              <a:rPr lang="en-US" sz="2000" dirty="0">
                <a:cs typeface="Calibri"/>
              </a:rPr>
              <a:t> non solo le </a:t>
            </a:r>
            <a:r>
              <a:rPr lang="en-US" sz="2000" dirty="0" err="1">
                <a:cs typeface="Calibri"/>
              </a:rPr>
              <a:t>stecche</a:t>
            </a:r>
            <a:r>
              <a:rPr lang="en-US" sz="2000" dirty="0">
                <a:cs typeface="Calibri"/>
              </a:rPr>
              <a:t> ma </a:t>
            </a:r>
            <a:r>
              <a:rPr lang="en-US" sz="2000" dirty="0" err="1">
                <a:cs typeface="Calibri"/>
              </a:rPr>
              <a:t>anche</a:t>
            </a:r>
            <a:r>
              <a:rPr lang="en-US" sz="2000" dirty="0">
                <a:cs typeface="Calibri"/>
              </a:rPr>
              <a:t> il </a:t>
            </a:r>
            <a:r>
              <a:rPr lang="en-US" sz="2000" dirty="0" err="1">
                <a:cs typeface="Calibri"/>
              </a:rPr>
              <a:t>tappeto</a:t>
            </a:r>
            <a:r>
              <a:rPr lang="en-US" sz="2000" dirty="0">
                <a:cs typeface="Calibri"/>
              </a:rPr>
              <a:t> di </a:t>
            </a:r>
            <a:r>
              <a:rPr lang="en-US" sz="2000" dirty="0" err="1">
                <a:cs typeface="Calibri"/>
              </a:rPr>
              <a:t>gioco</a:t>
            </a:r>
            <a:r>
              <a:rPr lang="en-US" sz="2000" dirty="0">
                <a:cs typeface="Calibri"/>
              </a:rPr>
              <a:t>, il campo e lo </a:t>
            </a:r>
            <a:r>
              <a:rPr lang="en-US" sz="2000" dirty="0" err="1">
                <a:cs typeface="Calibri"/>
              </a:rPr>
              <a:t>sfondo</a:t>
            </a:r>
            <a:r>
              <a:rPr lang="en-US" sz="2000" dirty="0">
                <a:cs typeface="Calibri"/>
              </a:rPr>
              <a:t> per un </a:t>
            </a:r>
            <a:r>
              <a:rPr lang="en-US" sz="2000" dirty="0" err="1">
                <a:cs typeface="Calibri"/>
              </a:rPr>
              <a:t>totale</a:t>
            </a:r>
            <a:r>
              <a:rPr lang="en-US" sz="2000" dirty="0">
                <a:cs typeface="Calibri"/>
              </a:rPr>
              <a:t> di </a:t>
            </a:r>
            <a:r>
              <a:rPr lang="en-US" sz="2000" dirty="0" err="1">
                <a:cs typeface="Calibri"/>
              </a:rPr>
              <a:t>oltre</a:t>
            </a:r>
            <a:r>
              <a:rPr lang="en-US" sz="2000" dirty="0">
                <a:cs typeface="Calibri"/>
              </a:rPr>
              <a:t> 60 </a:t>
            </a:r>
            <a:r>
              <a:rPr lang="en-US" sz="2000" dirty="0" err="1">
                <a:cs typeface="Calibri"/>
              </a:rPr>
              <a:t>combinazioni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differenti</a:t>
            </a:r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651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09A8D17-98FB-3223-3ED1-9A932DA21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959" y="764518"/>
            <a:ext cx="3737114" cy="1571824"/>
          </a:xfrm>
        </p:spPr>
        <p:txBody>
          <a:bodyPr anchor="b">
            <a:normAutofit/>
          </a:bodyPr>
          <a:lstStyle/>
          <a:p>
            <a:r>
              <a:rPr lang="it-IT" sz="2800" b="1" dirty="0">
                <a:cs typeface="Calibri Light"/>
              </a:rPr>
              <a:t>Stecche differenti, Prestazioni differenti</a:t>
            </a:r>
            <a:endParaRPr lang="it-IT" sz="2800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518649"/>
            <a:ext cx="1128382" cy="847206"/>
            <a:chOff x="8183879" y="1000124"/>
            <a:chExt cx="1562267" cy="1172973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3925A38-D5FE-BAE2-1882-C920D092A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97" y="2753876"/>
            <a:ext cx="3862376" cy="358547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000" dirty="0">
              <a:cs typeface="Calibri"/>
            </a:endParaRPr>
          </a:p>
          <a:p>
            <a:pPr marL="0" indent="0">
              <a:buNone/>
            </a:pPr>
            <a:endParaRPr lang="en-US" sz="2000" dirty="0">
              <a:cs typeface="Calibri"/>
            </a:endParaRPr>
          </a:p>
          <a:p>
            <a:pPr marL="0" indent="0">
              <a:buNone/>
            </a:pPr>
            <a:endParaRPr lang="en-US" sz="2000" dirty="0">
              <a:cs typeface="Calibri"/>
            </a:endParaRPr>
          </a:p>
          <a:p>
            <a:pPr marL="0" indent="0">
              <a:buNone/>
            </a:pPr>
            <a:r>
              <a:rPr lang="en-US" sz="2000" dirty="0" err="1">
                <a:cs typeface="Calibri"/>
              </a:rPr>
              <a:t>Ogni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stecca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disponibile</a:t>
            </a:r>
            <a:r>
              <a:rPr lang="en-US" sz="2000" dirty="0">
                <a:cs typeface="Calibri"/>
              </a:rPr>
              <a:t> </a:t>
            </a:r>
            <a:r>
              <a:rPr lang="en-US" sz="2000" dirty="0" err="1">
                <a:cs typeface="Calibri"/>
              </a:rPr>
              <a:t>garantisce</a:t>
            </a:r>
            <a:r>
              <a:rPr lang="en-US" sz="2000" dirty="0">
                <a:cs typeface="Calibri"/>
              </a:rPr>
              <a:t> </a:t>
            </a:r>
            <a:r>
              <a:rPr lang="en-US" sz="2000" dirty="0" err="1">
                <a:cs typeface="Calibri"/>
              </a:rPr>
              <a:t>diversi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livelli</a:t>
            </a:r>
            <a:r>
              <a:rPr lang="en-US" sz="2000" dirty="0">
                <a:cs typeface="Calibri"/>
              </a:rPr>
              <a:t> di </a:t>
            </a:r>
            <a:r>
              <a:rPr lang="en-US" sz="2000" dirty="0" err="1">
                <a:cs typeface="Calibri"/>
              </a:rPr>
              <a:t>precisione</a:t>
            </a:r>
            <a:r>
              <a:rPr lang="en-US" sz="2000" dirty="0">
                <a:cs typeface="Calibri"/>
              </a:rPr>
              <a:t> e di </a:t>
            </a:r>
            <a:r>
              <a:rPr lang="en-US" sz="2000" dirty="0" err="1">
                <a:cs typeface="Calibri"/>
              </a:rPr>
              <a:t>potenza</a:t>
            </a:r>
            <a:r>
              <a:rPr lang="en-US" sz="2000" dirty="0">
                <a:cs typeface="Calibri"/>
              </a:rPr>
              <a:t>, </a:t>
            </a:r>
            <a:r>
              <a:rPr lang="en-US" sz="2000" dirty="0" err="1">
                <a:cs typeface="Calibri"/>
              </a:rPr>
              <a:t>così</a:t>
            </a:r>
            <a:r>
              <a:rPr lang="en-US" sz="2000" dirty="0">
                <a:cs typeface="Calibri"/>
              </a:rPr>
              <a:t> la </a:t>
            </a:r>
            <a:r>
              <a:rPr lang="en-US" sz="2000" dirty="0" err="1">
                <a:cs typeface="Calibri"/>
              </a:rPr>
              <a:t>tua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scelta</a:t>
            </a:r>
            <a:r>
              <a:rPr lang="en-US" sz="2000" dirty="0">
                <a:cs typeface="Calibri"/>
              </a:rPr>
              <a:t> non </a:t>
            </a:r>
            <a:r>
              <a:rPr lang="en-US" sz="2000" dirty="0" err="1">
                <a:cs typeface="Calibri"/>
              </a:rPr>
              <a:t>sarà</a:t>
            </a:r>
            <a:r>
              <a:rPr lang="en-US" sz="2000" dirty="0">
                <a:cs typeface="Calibri"/>
              </a:rPr>
              <a:t> solo </a:t>
            </a:r>
            <a:r>
              <a:rPr lang="en-US" sz="2000" dirty="0" err="1">
                <a:cs typeface="Calibri"/>
              </a:rPr>
              <a:t>cosmetica</a:t>
            </a:r>
            <a:r>
              <a:rPr lang="en-US" sz="2000" dirty="0">
                <a:cs typeface="Calibri"/>
              </a:rPr>
              <a:t> ma </a:t>
            </a:r>
            <a:r>
              <a:rPr lang="en-US" sz="2000" dirty="0" err="1">
                <a:cs typeface="Calibri"/>
              </a:rPr>
              <a:t>avrà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anche</a:t>
            </a:r>
            <a:r>
              <a:rPr lang="en-US" sz="2000" dirty="0">
                <a:cs typeface="Calibri"/>
              </a:rPr>
              <a:t> un </a:t>
            </a:r>
            <a:r>
              <a:rPr lang="en-US" sz="2000" dirty="0" err="1">
                <a:cs typeface="Calibri"/>
              </a:rPr>
              <a:t>reale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effetto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sulla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tua</a:t>
            </a:r>
            <a:r>
              <a:rPr lang="en-US" sz="2000" dirty="0">
                <a:cs typeface="Calibri"/>
              </a:rPr>
              <a:t> partita</a:t>
            </a:r>
            <a:endParaRPr lang="en-US">
              <a:cs typeface="Calibri"/>
            </a:endParaRPr>
          </a:p>
        </p:txBody>
      </p:sp>
      <p:pic>
        <p:nvPicPr>
          <p:cNvPr id="5" name="Immagine 5">
            <a:extLst>
              <a:ext uri="{FF2B5EF4-FFF2-40B4-BE49-F238E27FC236}">
                <a16:creationId xmlns:a16="http://schemas.microsoft.com/office/drawing/2014/main" id="{B1768F8F-8B45-EF52-01C4-990BD2B517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60" r="2" b="13441"/>
          <a:stretch/>
        </p:blipFill>
        <p:spPr>
          <a:xfrm>
            <a:off x="4647401" y="10"/>
            <a:ext cx="7544599" cy="3383270"/>
          </a:xfrm>
          <a:prstGeom prst="rect">
            <a:avLst/>
          </a:prstGeom>
        </p:spPr>
      </p:pic>
      <p:pic>
        <p:nvPicPr>
          <p:cNvPr id="4" name="Immagine 4">
            <a:extLst>
              <a:ext uri="{FF2B5EF4-FFF2-40B4-BE49-F238E27FC236}">
                <a16:creationId xmlns:a16="http://schemas.microsoft.com/office/drawing/2014/main" id="{B9ACDA65-2E87-7E10-EE29-68D6FE77BF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143" r="-2" b="15171"/>
          <a:stretch/>
        </p:blipFill>
        <p:spPr>
          <a:xfrm>
            <a:off x="4639056" y="3474720"/>
            <a:ext cx="7552944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097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DA230E3-15DA-BE69-CD91-92B72935A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it-IT" sz="4000" dirty="0">
                <a:cs typeface="Calibri Light"/>
              </a:rPr>
              <a:t>                                </a:t>
            </a:r>
            <a:r>
              <a:rPr lang="it-IT" sz="4000" b="1" dirty="0">
                <a:cs typeface="Calibri Light"/>
              </a:rPr>
              <a:t>  GRAFICA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5695F2B2-ACEA-6244-70CC-154F3265E0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29" r="3" b="3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197D0B-FE42-3782-0EA1-74816327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1973" y="2478024"/>
            <a:ext cx="3621723" cy="3694176"/>
          </a:xfrm>
        </p:spPr>
        <p:txBody>
          <a:bodyPr anchor="ctr">
            <a:normAutofit fontScale="92500" lnSpcReduction="10000"/>
          </a:bodyPr>
          <a:lstStyle/>
          <a:p>
            <a:endParaRPr lang="en-US" sz="1800"/>
          </a:p>
          <a:p>
            <a:pPr marL="0" indent="0">
              <a:buNone/>
            </a:pPr>
            <a:endParaRPr lang="en-US" sz="1800" dirty="0">
              <a:cs typeface="Calibri"/>
            </a:endParaRP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Il campo e lo </a:t>
            </a:r>
            <a:r>
              <a:rPr lang="en-US" sz="2000" dirty="0" err="1">
                <a:cs typeface="Calibri"/>
              </a:rPr>
              <a:t>sfondo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sono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realizzati</a:t>
            </a:r>
            <a:r>
              <a:rPr lang="en-US" sz="2000" dirty="0">
                <a:cs typeface="Calibri"/>
              </a:rPr>
              <a:t> </a:t>
            </a:r>
            <a:r>
              <a:rPr lang="en-US" sz="2000" dirty="0" err="1">
                <a:cs typeface="Calibri"/>
              </a:rPr>
              <a:t>grazie</a:t>
            </a:r>
            <a:r>
              <a:rPr lang="en-US" sz="2000" dirty="0">
                <a:cs typeface="Calibri"/>
              </a:rPr>
              <a:t> </a:t>
            </a:r>
            <a:r>
              <a:rPr lang="en-US" sz="2000" dirty="0" err="1">
                <a:cs typeface="Calibri"/>
              </a:rPr>
              <a:t>all'utilizzo</a:t>
            </a:r>
            <a:r>
              <a:rPr lang="en-US" sz="2000" dirty="0">
                <a:cs typeface="Calibri"/>
              </a:rPr>
              <a:t> di Texture</a:t>
            </a:r>
            <a:endParaRPr lang="en-US" sz="2000"/>
          </a:p>
          <a:p>
            <a:endParaRPr lang="en-US" sz="1800" dirty="0">
              <a:cs typeface="Calibri"/>
            </a:endParaRPr>
          </a:p>
          <a:p>
            <a:endParaRPr lang="en-US" sz="1800" dirty="0">
              <a:cs typeface="Calibri"/>
            </a:endParaRPr>
          </a:p>
          <a:p>
            <a:endParaRPr lang="en-US" sz="1800" dirty="0">
              <a:cs typeface="Calibri"/>
            </a:endParaRPr>
          </a:p>
          <a:p>
            <a:endParaRPr lang="en-US" sz="1800" dirty="0">
              <a:cs typeface="Calibri"/>
            </a:endParaRPr>
          </a:p>
          <a:p>
            <a:pPr marL="0" indent="0">
              <a:buNone/>
            </a:pPr>
            <a:endParaRPr lang="en-US" sz="1800" dirty="0"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cs typeface="Calibri"/>
              </a:rPr>
              <a:t>      </a:t>
            </a:r>
            <a:r>
              <a:rPr lang="en-US" dirty="0">
                <a:cs typeface="Calibri"/>
              </a:rPr>
              <a:t> </a:t>
            </a:r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9F141915-405A-9D9D-DEFF-345C3174E94B}"/>
              </a:ext>
            </a:extLst>
          </p:cNvPr>
          <p:cNvSpPr/>
          <p:nvPr/>
        </p:nvSpPr>
        <p:spPr>
          <a:xfrm>
            <a:off x="4317042" y="4249192"/>
            <a:ext cx="762000" cy="730685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9" name="Connettore a gomito 8">
            <a:extLst>
              <a:ext uri="{FF2B5EF4-FFF2-40B4-BE49-F238E27FC236}">
                <a16:creationId xmlns:a16="http://schemas.microsoft.com/office/drawing/2014/main" id="{A5760D0C-8288-108B-DC6A-63C879EB6D43}"/>
              </a:ext>
            </a:extLst>
          </p:cNvPr>
          <p:cNvCxnSpPr/>
          <p:nvPr/>
        </p:nvCxnSpPr>
        <p:spPr>
          <a:xfrm flipV="1">
            <a:off x="6422329" y="3751154"/>
            <a:ext cx="1237989" cy="1893517"/>
          </a:xfrm>
          <a:prstGeom prst="bent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e 9">
            <a:extLst>
              <a:ext uri="{FF2B5EF4-FFF2-40B4-BE49-F238E27FC236}">
                <a16:creationId xmlns:a16="http://schemas.microsoft.com/office/drawing/2014/main" id="{4A9D831C-0DB0-1628-A6E4-863E08DC5F8C}"/>
              </a:ext>
            </a:extLst>
          </p:cNvPr>
          <p:cNvSpPr/>
          <p:nvPr/>
        </p:nvSpPr>
        <p:spPr>
          <a:xfrm>
            <a:off x="5500491" y="5192559"/>
            <a:ext cx="918575" cy="918575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2" name="Connettore a gomito 11">
            <a:extLst>
              <a:ext uri="{FF2B5EF4-FFF2-40B4-BE49-F238E27FC236}">
                <a16:creationId xmlns:a16="http://schemas.microsoft.com/office/drawing/2014/main" id="{6AE2684B-CC39-CDFD-1750-C4A147856CA1}"/>
              </a:ext>
            </a:extLst>
          </p:cNvPr>
          <p:cNvCxnSpPr/>
          <p:nvPr/>
        </p:nvCxnSpPr>
        <p:spPr>
          <a:xfrm flipV="1">
            <a:off x="5079696" y="3577617"/>
            <a:ext cx="2594974" cy="1068888"/>
          </a:xfrm>
          <a:prstGeom prst="bent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e 13">
            <a:extLst>
              <a:ext uri="{FF2B5EF4-FFF2-40B4-BE49-F238E27FC236}">
                <a16:creationId xmlns:a16="http://schemas.microsoft.com/office/drawing/2014/main" id="{53AF7246-84C6-0B2B-2D68-6EF284E3A70D}"/>
              </a:ext>
            </a:extLst>
          </p:cNvPr>
          <p:cNvSpPr/>
          <p:nvPr/>
        </p:nvSpPr>
        <p:spPr>
          <a:xfrm>
            <a:off x="4429254" y="2931350"/>
            <a:ext cx="918575" cy="918575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74675D20-1CAA-4533-90FA-0B7B0D10D11E}"/>
              </a:ext>
            </a:extLst>
          </p:cNvPr>
          <p:cNvCxnSpPr/>
          <p:nvPr/>
        </p:nvCxnSpPr>
        <p:spPr>
          <a:xfrm flipV="1">
            <a:off x="5344569" y="3372764"/>
            <a:ext cx="2313139" cy="2505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988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33F6408-E1FB-40EE-933F-488D38CCC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 23">
            <a:extLst>
              <a:ext uri="{FF2B5EF4-FFF2-40B4-BE49-F238E27FC236}">
                <a16:creationId xmlns:a16="http://schemas.microsoft.com/office/drawing/2014/main" id="{F055C0C5-567C-4C02-83F3-B427BC740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6D87E8A-4A37-6C59-BA0D-E210EC427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1325563"/>
          </a:xfrm>
        </p:spPr>
        <p:txBody>
          <a:bodyPr>
            <a:normAutofit/>
          </a:bodyPr>
          <a:lstStyle/>
          <a:p>
            <a:r>
              <a:rPr lang="it-IT" sz="3200" b="1" dirty="0">
                <a:cs typeface="Calibri Light"/>
              </a:rPr>
              <a:t>          FISICA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565F5C0-757D-B433-D116-52B7298DE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2004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cs typeface="Calibri"/>
              </a:rPr>
              <a:t>I </a:t>
            </a:r>
            <a:r>
              <a:rPr lang="en-US" sz="2400" dirty="0" err="1">
                <a:cs typeface="Calibri"/>
              </a:rPr>
              <a:t>rimbalzi</a:t>
            </a:r>
            <a:r>
              <a:rPr lang="en-US" sz="2400" dirty="0">
                <a:cs typeface="Calibri"/>
              </a:rPr>
              <a:t>, le </a:t>
            </a:r>
            <a:r>
              <a:rPr lang="en-US" sz="2400" dirty="0" err="1">
                <a:cs typeface="Calibri"/>
              </a:rPr>
              <a:t>collisioni</a:t>
            </a:r>
            <a:r>
              <a:rPr lang="en-US" sz="2400" dirty="0">
                <a:cs typeface="Calibri"/>
              </a:rPr>
              <a:t> e </a:t>
            </a:r>
            <a:r>
              <a:rPr lang="en-US" sz="2400" dirty="0" err="1">
                <a:cs typeface="Calibri"/>
              </a:rPr>
              <a:t>gli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urti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sono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realizzati</a:t>
            </a:r>
            <a:r>
              <a:rPr lang="en-US" sz="2400" dirty="0">
                <a:cs typeface="Calibri"/>
              </a:rPr>
              <a:t> con lo </a:t>
            </a:r>
            <a:r>
              <a:rPr lang="en-US" sz="2400" dirty="0" err="1">
                <a:cs typeface="Calibri"/>
              </a:rPr>
              <a:t>scopo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raggiungere</a:t>
            </a:r>
            <a:r>
              <a:rPr lang="en-US" sz="2400" dirty="0">
                <a:cs typeface="Calibri"/>
              </a:rPr>
              <a:t> un alto </a:t>
            </a:r>
            <a:r>
              <a:rPr lang="en-US" sz="2400" dirty="0" err="1">
                <a:cs typeface="Calibri"/>
              </a:rPr>
              <a:t>livello</a:t>
            </a:r>
            <a:r>
              <a:rPr lang="en-US" sz="2400" dirty="0">
                <a:cs typeface="Calibri"/>
              </a:rPr>
              <a:t> di </a:t>
            </a:r>
            <a:r>
              <a:rPr lang="en-US" sz="2400" dirty="0" err="1">
                <a:cs typeface="Calibri"/>
              </a:rPr>
              <a:t>realismo</a:t>
            </a:r>
            <a:r>
              <a:rPr lang="en-US" sz="2400" dirty="0">
                <a:cs typeface="Calibri"/>
              </a:rPr>
              <a:t>.</a:t>
            </a:r>
            <a:endParaRPr lang="it-IT" sz="2400">
              <a:cs typeface="Calibri"/>
            </a:endParaRPr>
          </a:p>
          <a:p>
            <a:pPr marL="0" indent="0">
              <a:buNone/>
            </a:pPr>
            <a:endParaRPr lang="en-US" sz="2400" dirty="0">
              <a:cs typeface="Calibri"/>
            </a:endParaRPr>
          </a:p>
          <a:p>
            <a:pPr marL="0" indent="0">
              <a:buNone/>
            </a:pPr>
            <a:r>
              <a:rPr lang="en-US" sz="2400" dirty="0" err="1">
                <a:cs typeface="Calibri"/>
              </a:rPr>
              <a:t>Gli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urti</a:t>
            </a:r>
            <a:r>
              <a:rPr lang="en-US" sz="2400" dirty="0">
                <a:cs typeface="Calibri"/>
              </a:rPr>
              <a:t> </a:t>
            </a:r>
            <a:r>
              <a:rPr lang="en-US" sz="2400" dirty="0" err="1">
                <a:cs typeface="Calibri"/>
              </a:rPr>
              <a:t>tra</a:t>
            </a:r>
            <a:r>
              <a:rPr lang="en-US" sz="2400" dirty="0">
                <a:cs typeface="Calibri"/>
              </a:rPr>
              <a:t> le </a:t>
            </a:r>
            <a:r>
              <a:rPr lang="en-US" sz="2400" dirty="0" err="1">
                <a:cs typeface="Calibri"/>
              </a:rPr>
              <a:t>palline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tengono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infatti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conto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anche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 err="1">
                <a:cs typeface="Calibri"/>
              </a:rPr>
              <a:t>dell'angolo</a:t>
            </a:r>
            <a:r>
              <a:rPr lang="en-US" sz="2400" dirty="0">
                <a:cs typeface="Calibri"/>
              </a:rPr>
              <a:t> di </a:t>
            </a:r>
            <a:r>
              <a:rPr lang="en-US" sz="2400" dirty="0" err="1">
                <a:cs typeface="Calibri"/>
              </a:rPr>
              <a:t>collisione</a:t>
            </a:r>
            <a:r>
              <a:rPr lang="en-US" sz="2400" dirty="0">
                <a:cs typeface="Calibri"/>
              </a:rPr>
              <a:t>.</a:t>
            </a:r>
          </a:p>
        </p:txBody>
      </p:sp>
      <p:sp>
        <p:nvSpPr>
          <p:cNvPr id="15" name="Rounded Rectangle 17">
            <a:extLst>
              <a:ext uri="{FF2B5EF4-FFF2-40B4-BE49-F238E27FC236}">
                <a16:creationId xmlns:a16="http://schemas.microsoft.com/office/drawing/2014/main" id="{E48B6BD6-5DED-4B86-A4B3-D35037F68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 w="15875">
            <a:solidFill>
              <a:srgbClr val="31552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98D61EF6-11C5-7B02-0A40-4141CB845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86" r="4177" b="-1"/>
          <a:stretch/>
        </p:blipFill>
        <p:spPr>
          <a:xfrm>
            <a:off x="5603706" y="1258529"/>
            <a:ext cx="5638853" cy="4330205"/>
          </a:xfrm>
          <a:prstGeom prst="rect">
            <a:avLst/>
          </a:prstGeom>
        </p:spPr>
      </p:pic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A0A601FB-898D-99EE-7F99-581B75186655}"/>
              </a:ext>
            </a:extLst>
          </p:cNvPr>
          <p:cNvCxnSpPr/>
          <p:nvPr/>
        </p:nvCxnSpPr>
        <p:spPr>
          <a:xfrm flipV="1">
            <a:off x="9960279" y="1207717"/>
            <a:ext cx="167013" cy="678493"/>
          </a:xfrm>
          <a:prstGeom prst="straightConnector1">
            <a:avLst/>
          </a:prstGeom>
          <a:ln w="5715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2C657ACF-1D73-8CB5-C275-1A7D62F912AC}"/>
              </a:ext>
            </a:extLst>
          </p:cNvPr>
          <p:cNvCxnSpPr/>
          <p:nvPr/>
        </p:nvCxnSpPr>
        <p:spPr>
          <a:xfrm>
            <a:off x="10131207" y="1201196"/>
            <a:ext cx="319414" cy="1342371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175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C9F8FDA-A019-A285-57BF-0BE9A585C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547" y="3809435"/>
            <a:ext cx="8071706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Capitani Marco </a:t>
            </a:r>
            <a:br>
              <a:rPr lang="en-US" sz="6600" dirty="0">
                <a:solidFill>
                  <a:schemeClr val="bg1"/>
                </a:solidFill>
              </a:rPr>
            </a:br>
            <a:r>
              <a:rPr lang="en-US" sz="6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Costantini Samuele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4567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9" baseType="lpstr">
      <vt:lpstr>Tema di Office</vt:lpstr>
      <vt:lpstr> BILIARDO       Capitani Marco &amp; Costantini Samuele </vt:lpstr>
      <vt:lpstr>Un simulatore di biliardo semplice e divertente grazie anche alla classica grafica 2D e la vista dall'alto.  </vt:lpstr>
      <vt:lpstr>        Menù</vt:lpstr>
      <vt:lpstr>Ampia Scelta</vt:lpstr>
      <vt:lpstr>Stecche differenti, Prestazioni differenti</vt:lpstr>
      <vt:lpstr>                                  GRAFICA</vt:lpstr>
      <vt:lpstr>          FISICA</vt:lpstr>
      <vt:lpstr>Capitani Marco  Costantini Samuele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/>
  <cp:lastModifiedBy/>
  <cp:revision>310</cp:revision>
  <dcterms:created xsi:type="dcterms:W3CDTF">2022-09-12T07:51:53Z</dcterms:created>
  <dcterms:modified xsi:type="dcterms:W3CDTF">2022-09-12T09:14:50Z</dcterms:modified>
</cp:coreProperties>
</file>

<file path=docProps/thumbnail.jpeg>
</file>